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7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00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957"/>
    <p:restoredTop sz="94694"/>
  </p:normalViewPr>
  <p:slideViewPr>
    <p:cSldViewPr snapToGrid="0" snapToObjects="1">
      <p:cViewPr>
        <p:scale>
          <a:sx n="78" d="100"/>
          <a:sy n="78" d="100"/>
        </p:scale>
        <p:origin x="1928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7116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1808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4543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982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0324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4403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3582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103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0032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3572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0040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3164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BEB8229-39F7-924D-A57D-1153A1C45F7A}"/>
              </a:ext>
            </a:extLst>
          </p:cNvPr>
          <p:cNvSpPr txBox="1"/>
          <p:nvPr/>
        </p:nvSpPr>
        <p:spPr>
          <a:xfrm>
            <a:off x="3921281" y="959454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800" b="1">
                <a:solidFill>
                  <a:srgbClr val="E4007F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のご案内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EC8D41F-0B3B-8547-B7DE-1A41EF42EBA2}"/>
              </a:ext>
            </a:extLst>
          </p:cNvPr>
          <p:cNvSpPr txBox="1"/>
          <p:nvPr/>
        </p:nvSpPr>
        <p:spPr>
          <a:xfrm>
            <a:off x="807291" y="1496130"/>
            <a:ext cx="5936409" cy="489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20"/>
              </a:lnSpc>
            </a:pPr>
            <a:r>
              <a:rPr kumimoji="1" lang="ja-JP" altLang="en" sz="1000">
                <a:latin typeface="Meiryo" panose="020B0604030504040204" pitchFamily="34" charset="-128"/>
                <a:ea typeface="Meiryo" panose="020B0604030504040204" pitchFamily="34" charset="-128"/>
              </a:rPr>
              <a:t>「</a:t>
            </a:r>
            <a:r>
              <a:rPr kumimoji="1" lang="en" altLang="ja-JP" sz="1000" dirty="0">
                <a:latin typeface="Meiryo" panose="020B0604030504040204" pitchFamily="34" charset="-128"/>
                <a:ea typeface="Meiryo" panose="020B0604030504040204" pitchFamily="34" charset="-128"/>
              </a:rPr>
              <a:t>NP</a:t>
            </a:r>
            <a:r>
              <a:rPr kumimoji="1" lang="ja-JP" altLang="en-US" sz="1000">
                <a:latin typeface="Meiryo" panose="020B0604030504040204" pitchFamily="34" charset="-128"/>
                <a:ea typeface="Meiryo" panose="020B0604030504040204" pitchFamily="34" charset="-128"/>
              </a:rPr>
              <a:t>後払い」はコンビニ・銀行・郵便局・スマホ決済で後から支払える後払い決済サービスです。</a:t>
            </a:r>
          </a:p>
          <a:p>
            <a:pPr>
              <a:lnSpc>
                <a:spcPts val="1620"/>
              </a:lnSpc>
            </a:pPr>
            <a:r>
              <a:rPr kumimoji="1" lang="ja-JP" altLang="en-US" sz="1000">
                <a:latin typeface="Meiryo" panose="020B0604030504040204" pitchFamily="34" charset="-128"/>
                <a:ea typeface="Meiryo" panose="020B0604030504040204" pitchFamily="34" charset="-128"/>
              </a:rPr>
              <a:t>ご利用商品の内容は請求書裏面の明細に記載がございます。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5EF693-26B9-184D-A5CB-89B6B5912F3F}"/>
              </a:ext>
            </a:extLst>
          </p:cNvPr>
          <p:cNvSpPr txBox="1"/>
          <p:nvPr/>
        </p:nvSpPr>
        <p:spPr>
          <a:xfrm>
            <a:off x="706517" y="5294344"/>
            <a:ext cx="7328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800">
                <a:latin typeface="Meiryo" panose="020B0604030504040204" pitchFamily="34" charset="-128"/>
                <a:ea typeface="Meiryo" panose="020B0604030504040204" pitchFamily="34" charset="-128"/>
              </a:rPr>
              <a:t>支払期限 ：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FC50DA6-9B30-A049-A5A1-DF8CBF0CE97E}"/>
              </a:ext>
            </a:extLst>
          </p:cNvPr>
          <p:cNvSpPr txBox="1"/>
          <p:nvPr/>
        </p:nvSpPr>
        <p:spPr>
          <a:xfrm>
            <a:off x="1301685" y="5294344"/>
            <a:ext cx="26532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>
                <a:latin typeface="Meiryo" panose="020B0604030504040204" pitchFamily="34" charset="-128"/>
                <a:ea typeface="Meiryo" panose="020B0604030504040204" pitchFamily="34" charset="-128"/>
              </a:rPr>
              <a:t>請求書発行から</a:t>
            </a:r>
            <a:r>
              <a:rPr kumimoji="1" lang="en-US" altLang="ja-JP" sz="1000" dirty="0">
                <a:latin typeface="Meiryo" panose="020B0604030504040204" pitchFamily="34" charset="-128"/>
                <a:ea typeface="Meiryo" panose="020B0604030504040204" pitchFamily="34" charset="-128"/>
              </a:rPr>
              <a:t>14</a:t>
            </a:r>
            <a:r>
              <a:rPr kumimoji="1" lang="ja-JP" altLang="en-US" sz="1000">
                <a:latin typeface="Meiryo" panose="020B0604030504040204" pitchFamily="34" charset="-128"/>
                <a:ea typeface="Meiryo" panose="020B0604030504040204" pitchFamily="34" charset="-128"/>
              </a:rPr>
              <a:t>日以内にお支払ください</a:t>
            </a:r>
          </a:p>
        </p:txBody>
      </p:sp>
      <p:pic>
        <p:nvPicPr>
          <p:cNvPr id="3" name="図 2" descr="アイコン&#10;&#10;自動的に生成された説明">
            <a:extLst>
              <a:ext uri="{FF2B5EF4-FFF2-40B4-BE49-F238E27FC236}">
                <a16:creationId xmlns:a16="http://schemas.microsoft.com/office/drawing/2014/main" id="{01E82054-AE0C-2E4E-BCB8-EC863A3FC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8750" y="859647"/>
            <a:ext cx="2595342" cy="616394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CAF218C-EC41-C44A-94CB-0DF187958D13}"/>
              </a:ext>
            </a:extLst>
          </p:cNvPr>
          <p:cNvSpPr txBox="1"/>
          <p:nvPr/>
        </p:nvSpPr>
        <p:spPr>
          <a:xfrm>
            <a:off x="807291" y="2388881"/>
            <a:ext cx="5936409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20"/>
              </a:lnSpc>
            </a:pPr>
            <a:r>
              <a:rPr kumimoji="1" lang="ja-JP" altLang="en-US" sz="1400" b="1">
                <a:solidFill>
                  <a:srgbClr val="E4007F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サービス提供後、郵送にて</a:t>
            </a:r>
            <a:r>
              <a:rPr kumimoji="1" lang="ja-JP" altLang="en-US" sz="1400" b="1">
                <a:solidFill>
                  <a:srgbClr val="E4007F"/>
                </a:solidFill>
                <a:highlight>
                  <a:srgbClr val="FFFF00"/>
                </a:highlight>
                <a:latin typeface="Meiryo" panose="020B0604030504040204" pitchFamily="34" charset="-128"/>
                <a:ea typeface="Meiryo" panose="020B0604030504040204" pitchFamily="34" charset="-128"/>
              </a:rPr>
              <a:t>一週間前後</a:t>
            </a:r>
            <a:r>
              <a:rPr kumimoji="1" lang="ja-JP" altLang="en-US" sz="1400" b="1">
                <a:solidFill>
                  <a:srgbClr val="E4007F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で請求書をお届けいたします。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3CF2996-D2FD-6540-B571-BEBAA3F3CAD7}"/>
              </a:ext>
            </a:extLst>
          </p:cNvPr>
          <p:cNvSpPr txBox="1"/>
          <p:nvPr/>
        </p:nvSpPr>
        <p:spPr>
          <a:xfrm>
            <a:off x="3954975" y="5328164"/>
            <a:ext cx="162095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>
                <a:latin typeface="Meiryo" panose="020B0604030504040204" pitchFamily="34" charset="-128"/>
                <a:ea typeface="Meiryo" panose="020B0604030504040204" pitchFamily="34" charset="-128"/>
              </a:rPr>
              <a:t>※</a:t>
            </a:r>
            <a:r>
              <a:rPr kumimoji="1" lang="ja-JP" altLang="en-US" sz="700">
                <a:latin typeface="Meiryo" panose="020B0604030504040204" pitchFamily="34" charset="-128"/>
                <a:ea typeface="Meiryo" panose="020B0604030504040204" pitchFamily="34" charset="-128"/>
              </a:rPr>
              <a:t>分割でのお支払いはできません。</a:t>
            </a:r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1D12B272-2A60-CF4B-AEC3-07A709B28C94}"/>
              </a:ext>
            </a:extLst>
          </p:cNvPr>
          <p:cNvCxnSpPr/>
          <p:nvPr/>
        </p:nvCxnSpPr>
        <p:spPr>
          <a:xfrm>
            <a:off x="743415" y="5540565"/>
            <a:ext cx="605882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60E1F76-F2C8-6642-90F3-BFEEEA47D359}"/>
              </a:ext>
            </a:extLst>
          </p:cNvPr>
          <p:cNvSpPr txBox="1"/>
          <p:nvPr/>
        </p:nvSpPr>
        <p:spPr>
          <a:xfrm>
            <a:off x="706517" y="5728313"/>
            <a:ext cx="9380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800">
                <a:latin typeface="Meiryo" panose="020B0604030504040204" pitchFamily="34" charset="-128"/>
                <a:ea typeface="Meiryo" panose="020B0604030504040204" pitchFamily="34" charset="-128"/>
              </a:rPr>
              <a:t>支払い手数料：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3612DCA8-AAAB-1F4E-A739-C0A649CCC97E}"/>
              </a:ext>
            </a:extLst>
          </p:cNvPr>
          <p:cNvSpPr txBox="1"/>
          <p:nvPr/>
        </p:nvSpPr>
        <p:spPr>
          <a:xfrm>
            <a:off x="1480911" y="5728313"/>
            <a:ext cx="36471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>
                <a:latin typeface="Meiryo" panose="020B0604030504040204" pitchFamily="34" charset="-128"/>
                <a:ea typeface="Meiryo" panose="020B0604030504040204" pitchFamily="34" charset="-128"/>
              </a:rPr>
              <a:t>お支払い方法により、支払い手数料がかかる場合があります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061E38A-DFE8-434B-B448-C5C589B13685}"/>
              </a:ext>
            </a:extLst>
          </p:cNvPr>
          <p:cNvSpPr txBox="1"/>
          <p:nvPr/>
        </p:nvSpPr>
        <p:spPr>
          <a:xfrm>
            <a:off x="743415" y="5959468"/>
            <a:ext cx="60588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>
                <a:latin typeface="Meiryo" panose="020B0604030504040204" pitchFamily="34" charset="-128"/>
                <a:ea typeface="Meiryo" panose="020B0604030504040204" pitchFamily="34" charset="-128"/>
              </a:rPr>
              <a:t>※</a:t>
            </a:r>
            <a:r>
              <a:rPr kumimoji="1" lang="ja-JP" altLang="en-US" sz="700">
                <a:latin typeface="Meiryo" panose="020B0604030504040204" pitchFamily="34" charset="-128"/>
                <a:ea typeface="Meiryo" panose="020B0604030504040204" pitchFamily="34" charset="-128"/>
              </a:rPr>
              <a:t>コンビニ・郵便局の場合、お支払い手数料は無料です。</a:t>
            </a:r>
            <a:r>
              <a:rPr kumimoji="1" lang="en-US" altLang="ja-JP" sz="700" dirty="0">
                <a:latin typeface="Meiryo" panose="020B0604030504040204" pitchFamily="34" charset="-128"/>
                <a:ea typeface="Meiryo" panose="020B0604030504040204" pitchFamily="34" charset="-128"/>
              </a:rPr>
              <a:t>※</a:t>
            </a:r>
            <a:r>
              <a:rPr kumimoji="1" lang="ja-JP" altLang="en-US" sz="700">
                <a:latin typeface="Meiryo" panose="020B0604030504040204" pitchFamily="34" charset="-128"/>
                <a:ea typeface="Meiryo" panose="020B0604030504040204" pitchFamily="34" charset="-128"/>
              </a:rPr>
              <a:t>銀行でお支払いの場合、振込手数料がかかる場合があります。また、本人確認が必要となる場合があります。</a:t>
            </a: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C01D07C7-456E-A94E-A3F5-1C8F25DA3E73}"/>
              </a:ext>
            </a:extLst>
          </p:cNvPr>
          <p:cNvCxnSpPr/>
          <p:nvPr/>
        </p:nvCxnSpPr>
        <p:spPr>
          <a:xfrm>
            <a:off x="743415" y="6312090"/>
            <a:ext cx="605882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66453629-8456-934C-87B7-137ECB754303}"/>
              </a:ext>
            </a:extLst>
          </p:cNvPr>
          <p:cNvSpPr txBox="1"/>
          <p:nvPr/>
        </p:nvSpPr>
        <p:spPr>
          <a:xfrm>
            <a:off x="706517" y="6378104"/>
            <a:ext cx="9380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800">
                <a:latin typeface="Meiryo" panose="020B0604030504040204" pitchFamily="34" charset="-128"/>
                <a:ea typeface="Meiryo" panose="020B0604030504040204" pitchFamily="34" charset="-128"/>
              </a:rPr>
              <a:t>後払い手数料 ：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6FC83C8E-7CDA-1C45-B48C-89CA16CD6DF9}"/>
              </a:ext>
            </a:extLst>
          </p:cNvPr>
          <p:cNvSpPr txBox="1"/>
          <p:nvPr/>
        </p:nvSpPr>
        <p:spPr>
          <a:xfrm>
            <a:off x="1480911" y="6378104"/>
            <a:ext cx="10374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solidFill>
                  <a:srgbClr val="FF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xxx</a:t>
            </a:r>
            <a:r>
              <a:rPr kumimoji="1" lang="ja-JP" altLang="en-US" sz="1000">
                <a:latin typeface="Meiryo" panose="020B0604030504040204" pitchFamily="34" charset="-128"/>
                <a:ea typeface="Meiryo" panose="020B0604030504040204" pitchFamily="34" charset="-128"/>
              </a:rPr>
              <a:t>円（税込）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8A03ABA3-C954-5442-AF25-4D1FAC180385}"/>
              </a:ext>
            </a:extLst>
          </p:cNvPr>
          <p:cNvSpPr txBox="1"/>
          <p:nvPr/>
        </p:nvSpPr>
        <p:spPr>
          <a:xfrm>
            <a:off x="3536085" y="7054750"/>
            <a:ext cx="1832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ご利用の流れ</a:t>
            </a:r>
          </a:p>
        </p:txBody>
      </p:sp>
      <p:pic>
        <p:nvPicPr>
          <p:cNvPr id="34" name="図 33" descr="アイコン&#10;&#10;自動的に生成された説明">
            <a:extLst>
              <a:ext uri="{FF2B5EF4-FFF2-40B4-BE49-F238E27FC236}">
                <a16:creationId xmlns:a16="http://schemas.microsoft.com/office/drawing/2014/main" id="{5890FDBB-07E1-BE4E-A4A8-884EECF059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070" y="7008889"/>
            <a:ext cx="1648926" cy="391620"/>
          </a:xfrm>
          <a:prstGeom prst="rect">
            <a:avLst/>
          </a:prstGeom>
        </p:spPr>
      </p:pic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31352044-4A18-1949-8FD3-C8842BD46D9C}"/>
              </a:ext>
            </a:extLst>
          </p:cNvPr>
          <p:cNvSpPr txBox="1"/>
          <p:nvPr/>
        </p:nvSpPr>
        <p:spPr>
          <a:xfrm>
            <a:off x="617034" y="8218805"/>
            <a:ext cx="1865971" cy="233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kumimoji="1" lang="ja-JP" altLang="en-US" sz="800">
                <a:latin typeface="Meiryo" panose="020B0604030504040204" pitchFamily="34" charset="-128"/>
                <a:ea typeface="Meiryo" panose="020B0604030504040204" pitchFamily="34" charset="-128"/>
              </a:rPr>
              <a:t>注文した商品をお受け取りください。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5B4B3561-A457-4F4B-BF13-8C5807E54B7D}"/>
              </a:ext>
            </a:extLst>
          </p:cNvPr>
          <p:cNvSpPr txBox="1"/>
          <p:nvPr/>
        </p:nvSpPr>
        <p:spPr>
          <a:xfrm>
            <a:off x="2832563" y="8218805"/>
            <a:ext cx="1865971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kumimoji="1" lang="ja-JP" altLang="en-US" sz="800">
                <a:latin typeface="Meiryo" panose="020B0604030504040204" pitchFamily="34" charset="-128"/>
                <a:ea typeface="Meiryo" panose="020B0604030504040204" pitchFamily="34" charset="-128"/>
              </a:rPr>
              <a:t>ネットプロテクションズから郵送にて</a:t>
            </a:r>
            <a:r>
              <a:rPr kumimoji="1" lang="ja-JP" altLang="en-US" sz="800" b="1">
                <a:solidFill>
                  <a:srgbClr val="00B0F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水色の封筒</a:t>
            </a:r>
            <a:r>
              <a:rPr kumimoji="1" lang="ja-JP" altLang="en-US" sz="800">
                <a:latin typeface="Meiryo" panose="020B0604030504040204" pitchFamily="34" charset="-128"/>
                <a:ea typeface="Meiryo" panose="020B0604030504040204" pitchFamily="34" charset="-128"/>
              </a:rPr>
              <a:t>に入った請求書をお送りします。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266FA38-3FD3-D446-9E07-7965133154D4}"/>
              </a:ext>
            </a:extLst>
          </p:cNvPr>
          <p:cNvSpPr txBox="1"/>
          <p:nvPr/>
        </p:nvSpPr>
        <p:spPr>
          <a:xfrm>
            <a:off x="5062654" y="8218805"/>
            <a:ext cx="1865971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kumimoji="1" lang="ja-JP" altLang="en-US" sz="800">
                <a:latin typeface="Meiryo" panose="020B0604030504040204" pitchFamily="34" charset="-128"/>
                <a:ea typeface="Meiryo" panose="020B0604030504040204" pitchFamily="34" charset="-128"/>
              </a:rPr>
              <a:t>請求書が届きましたら、お近くのコンビニ・郵便局・銀行・スマホ決済でお支払いいただけます。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85478DAA-83E6-5A44-8096-764C2D7D7342}"/>
              </a:ext>
            </a:extLst>
          </p:cNvPr>
          <p:cNvSpPr txBox="1"/>
          <p:nvPr/>
        </p:nvSpPr>
        <p:spPr>
          <a:xfrm>
            <a:off x="617034" y="9652001"/>
            <a:ext cx="5129561" cy="244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kumimoji="1" lang="en" altLang="ja-JP" sz="1200" b="1" dirty="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NP</a:t>
            </a:r>
            <a:r>
              <a:rPr kumimoji="1" lang="ja-JP" altLang="en-US" sz="1200" b="1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後払いのお困りごとは「よくある質問」でご確認いただけます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4D04D66C-0BC8-4542-B469-1E56D373B0DC}"/>
              </a:ext>
            </a:extLst>
          </p:cNvPr>
          <p:cNvSpPr txBox="1"/>
          <p:nvPr/>
        </p:nvSpPr>
        <p:spPr>
          <a:xfrm>
            <a:off x="624469" y="9837986"/>
            <a:ext cx="3635298" cy="24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kumimoji="1" lang="ja-JP" altLang="en-US" sz="80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解決できない場合は下記「</a:t>
            </a:r>
            <a:r>
              <a:rPr kumimoji="1" lang="en" altLang="ja-JP" sz="800" dirty="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NP</a:t>
            </a:r>
            <a:r>
              <a:rPr kumimoji="1" lang="ja-JP" altLang="en-US" sz="80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サポートデスク」までお問い合わせください。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4EA9721F-8D70-D94B-9C4D-B59F9B94D119}"/>
              </a:ext>
            </a:extLst>
          </p:cNvPr>
          <p:cNvSpPr txBox="1"/>
          <p:nvPr/>
        </p:nvSpPr>
        <p:spPr>
          <a:xfrm>
            <a:off x="624469" y="10109661"/>
            <a:ext cx="2208094" cy="259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kumimoji="1" lang="en-US" altLang="ja-JP" sz="1600" b="1" dirty="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0570-077-015</a:t>
            </a:r>
            <a:endParaRPr kumimoji="1" lang="ja-JP" altLang="en-US" sz="1600" b="1">
              <a:solidFill>
                <a:schemeClr val="bg2">
                  <a:lumMod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0864C029-CA28-B540-B48B-13C935E2906A}"/>
              </a:ext>
            </a:extLst>
          </p:cNvPr>
          <p:cNvSpPr txBox="1"/>
          <p:nvPr/>
        </p:nvSpPr>
        <p:spPr>
          <a:xfrm>
            <a:off x="2326151" y="10076775"/>
            <a:ext cx="2082298" cy="225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kumimoji="1" lang="en-US" altLang="ja-JP" sz="600" dirty="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※9:00</a:t>
            </a:r>
            <a:r>
              <a:rPr kumimoji="1" lang="ja-JP" altLang="en-US" sz="60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～</a:t>
            </a:r>
            <a:r>
              <a:rPr kumimoji="1" lang="en-US" altLang="ja-JP" sz="600" dirty="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18:00</a:t>
            </a:r>
            <a:r>
              <a:rPr kumimoji="1" lang="ja-JP" altLang="en-US" sz="60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（土日祝日除く</a:t>
            </a:r>
            <a:r>
              <a:rPr kumimoji="1" lang="en-US" altLang="ja-JP" sz="600" dirty="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/</a:t>
            </a:r>
            <a:r>
              <a:rPr kumimoji="1" lang="ja-JP" altLang="en-US" sz="60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通話料金お客様負担）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9AFFF9-E341-8341-9FD3-353F077F4703}"/>
              </a:ext>
            </a:extLst>
          </p:cNvPr>
          <p:cNvSpPr txBox="1"/>
          <p:nvPr/>
        </p:nvSpPr>
        <p:spPr>
          <a:xfrm>
            <a:off x="550128" y="10274451"/>
            <a:ext cx="3635298" cy="24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kumimoji="1" lang="en-US" altLang="ja-JP" sz="800" b="1" dirty="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【</a:t>
            </a:r>
            <a:r>
              <a:rPr kumimoji="1" lang="ja-JP" altLang="en-US" sz="800" b="1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発行元</a:t>
            </a:r>
            <a:r>
              <a:rPr kumimoji="1" lang="en-US" altLang="ja-JP" sz="800" b="1" dirty="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】</a:t>
            </a:r>
            <a:r>
              <a:rPr kumimoji="1" lang="ja-JP" altLang="en-US" sz="800" b="1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株式会社ネットプロテクションズ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40B6313F-1E48-D240-B45D-1B82CD54D183}"/>
              </a:ext>
            </a:extLst>
          </p:cNvPr>
          <p:cNvSpPr txBox="1"/>
          <p:nvPr/>
        </p:nvSpPr>
        <p:spPr>
          <a:xfrm>
            <a:off x="4269453" y="10308969"/>
            <a:ext cx="218521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600" dirty="0">
                <a:latin typeface="Meiryo" panose="020B0604030504040204" pitchFamily="34" charset="-128"/>
                <a:ea typeface="Meiryo" panose="020B0604030504040204" pitchFamily="34" charset="-128"/>
              </a:rPr>
              <a:t>※</a:t>
            </a:r>
            <a:r>
              <a:rPr lang="ja-JP" altLang="en-US" sz="600">
                <a:latin typeface="Meiryo" panose="020B0604030504040204" pitchFamily="34" charset="-128"/>
                <a:ea typeface="Meiryo" panose="020B0604030504040204" pitchFamily="34" charset="-128"/>
              </a:rPr>
              <a:t>右の二次元コードからいつでもすぐにご覧いただけます</a:t>
            </a:r>
            <a:endParaRPr kumimoji="1" lang="ja-JP" altLang="en-US" sz="60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95CF718-74FE-250F-278A-299D0E3DB6E5}"/>
              </a:ext>
            </a:extLst>
          </p:cNvPr>
          <p:cNvSpPr txBox="1"/>
          <p:nvPr/>
        </p:nvSpPr>
        <p:spPr>
          <a:xfrm>
            <a:off x="523569" y="8879885"/>
            <a:ext cx="5816775" cy="634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itchFamily="2" charset="2"/>
              <a:buChar char="l"/>
            </a:pPr>
            <a:r>
              <a:rPr kumimoji="1" lang="ja-JP" altLang="en-US" sz="600">
                <a:latin typeface="Meiryo" panose="020B0604030504040204" pitchFamily="34" charset="-128"/>
                <a:ea typeface="Meiryo" panose="020B0604030504040204" pitchFamily="34" charset="-128"/>
              </a:rPr>
              <a:t>後払いのご注文には、株式会社ネットプロテクションズの後払いサービスが適用され、同社へ代金債権を譲渡します。右の⼆次元コードから 「</a:t>
            </a:r>
            <a:r>
              <a:rPr kumimoji="1" lang="en" altLang="ja-JP" sz="600" dirty="0">
                <a:latin typeface="Meiryo" panose="020B0604030504040204" pitchFamily="34" charset="-128"/>
                <a:ea typeface="Meiryo" panose="020B0604030504040204" pitchFamily="34" charset="-128"/>
              </a:rPr>
              <a:t>NP</a:t>
            </a:r>
            <a:r>
              <a:rPr kumimoji="1" lang="ja-JP" altLang="en-US" sz="600">
                <a:latin typeface="Meiryo" panose="020B0604030504040204" pitchFamily="34" charset="-128"/>
                <a:ea typeface="Meiryo" panose="020B0604030504040204" pitchFamily="34" charset="-128"/>
              </a:rPr>
              <a:t>後払い利用規約及び同社のプライバシーポリシー」を確認の上、これに同意して後払いサービスをご選択ください。（詳細︓</a:t>
            </a:r>
            <a:r>
              <a:rPr kumimoji="1" lang="en" altLang="ja-JP" sz="600" dirty="0">
                <a:latin typeface="Meiryo" panose="020B0604030504040204" pitchFamily="34" charset="-128"/>
                <a:ea typeface="Meiryo" panose="020B0604030504040204" pitchFamily="34" charset="-128"/>
              </a:rPr>
              <a:t>https://np-</a:t>
            </a:r>
            <a:r>
              <a:rPr kumimoji="1" lang="en" altLang="ja-JP" sz="600" dirty="0" err="1">
                <a:latin typeface="Meiryo" panose="020B0604030504040204" pitchFamily="34" charset="-128"/>
                <a:ea typeface="Meiryo" panose="020B0604030504040204" pitchFamily="34" charset="-128"/>
              </a:rPr>
              <a:t>atobarai.jp</a:t>
            </a:r>
            <a:r>
              <a:rPr kumimoji="1" lang="en" altLang="ja-JP" sz="600" dirty="0">
                <a:latin typeface="Meiryo" panose="020B0604030504040204" pitchFamily="34" charset="-128"/>
                <a:ea typeface="Meiryo" panose="020B0604030504040204" pitchFamily="34" charset="-128"/>
              </a:rPr>
              <a:t>/</a:t>
            </a:r>
            <a:r>
              <a:rPr kumimoji="1" lang="ja-JP" altLang="en" sz="600">
                <a:latin typeface="Meiryo" panose="020B0604030504040204" pitchFamily="34" charset="-128"/>
                <a:ea typeface="Meiryo" panose="020B0604030504040204" pitchFamily="34" charset="-128"/>
              </a:rPr>
              <a:t>）</a:t>
            </a:r>
            <a:endParaRPr kumimoji="1" lang="en-US" altLang="ja-JP" sz="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l"/>
            </a:pPr>
            <a:r>
              <a:rPr kumimoji="1" lang="ja-JP" altLang="en-US" sz="600">
                <a:latin typeface="Meiryo" panose="020B0604030504040204" pitchFamily="34" charset="-128"/>
                <a:ea typeface="Meiryo" panose="020B0604030504040204" pitchFamily="34" charset="-128"/>
              </a:rPr>
              <a:t>お⽀払い期⽇を過ぎてもお⽀払の確認ができない場合、⼿数料が加算される場合がございます。金額が</a:t>
            </a:r>
            <a:r>
              <a:rPr kumimoji="1" lang="en-US" altLang="ja-JP" sz="600" dirty="0">
                <a:latin typeface="Meiryo" panose="020B0604030504040204" pitchFamily="34" charset="-128"/>
                <a:ea typeface="Meiryo" panose="020B0604030504040204" pitchFamily="34" charset="-128"/>
              </a:rPr>
              <a:t>30</a:t>
            </a:r>
            <a:r>
              <a:rPr kumimoji="1" lang="ja-JP" altLang="en-US" sz="600">
                <a:latin typeface="Meiryo" panose="020B0604030504040204" pitchFamily="34" charset="-128"/>
                <a:ea typeface="Meiryo" panose="020B0604030504040204" pitchFamily="34" charset="-128"/>
              </a:rPr>
              <a:t>万円を超える場合、お支払は銀行振込のみとなります。</a:t>
            </a:r>
            <a:endParaRPr kumimoji="1" lang="en-US" altLang="ja-JP" sz="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l"/>
            </a:pPr>
            <a:r>
              <a:rPr kumimoji="1" lang="ja-JP" altLang="en-US" sz="600">
                <a:latin typeface="Meiryo" panose="020B0604030504040204" pitchFamily="34" charset="-128"/>
                <a:ea typeface="Meiryo" panose="020B0604030504040204" pitchFamily="34" charset="-128"/>
              </a:rPr>
              <a:t>ご利用者が未成年の場合、法定代理人の利用同意を得てご利用ください。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955178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358</Words>
  <Application>Microsoft Macintosh PowerPoint</Application>
  <PresentationFormat>ユーザー設定</PresentationFormat>
  <Paragraphs>25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</vt:lpstr>
      <vt:lpstr>Arial</vt:lpstr>
      <vt:lpstr>Calibri</vt:lpstr>
      <vt:lpstr>Calibri Light</vt:lpstr>
      <vt:lpstr>Wingdings</vt:lpstr>
      <vt:lpstr>Office テーマ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フリー記入版_通販向け_請求書別送</dc:title>
  <dc:subject/>
  <dc:creator/>
  <cp:keywords/>
  <dc:description/>
  <cp:lastModifiedBy>牧野 弥生</cp:lastModifiedBy>
  <cp:revision>25</cp:revision>
  <dcterms:created xsi:type="dcterms:W3CDTF">2021-08-05T02:06:20Z</dcterms:created>
  <dcterms:modified xsi:type="dcterms:W3CDTF">2025-09-26T06:30:21Z</dcterms:modified>
  <cp:category/>
</cp:coreProperties>
</file>