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57"/>
    <p:restoredTop sz="94694"/>
  </p:normalViewPr>
  <p:slideViewPr>
    <p:cSldViewPr snapToGrid="0" snapToObjects="1">
      <p:cViewPr>
        <p:scale>
          <a:sx n="85" d="100"/>
          <a:sy n="85" d="100"/>
        </p:scale>
        <p:origin x="144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11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80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54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98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032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40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58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0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03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57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0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16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EB8229-39F7-924D-A57D-1153A1C45F7A}"/>
              </a:ext>
            </a:extLst>
          </p:cNvPr>
          <p:cNvSpPr txBox="1"/>
          <p:nvPr/>
        </p:nvSpPr>
        <p:spPr>
          <a:xfrm>
            <a:off x="3921281" y="95945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8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C8D41F-0B3B-8547-B7DE-1A41EF42EBA2}"/>
              </a:ext>
            </a:extLst>
          </p:cNvPr>
          <p:cNvSpPr txBox="1"/>
          <p:nvPr/>
        </p:nvSpPr>
        <p:spPr>
          <a:xfrm>
            <a:off x="807291" y="1496130"/>
            <a:ext cx="5936409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20"/>
              </a:lnSpc>
            </a:pPr>
            <a:r>
              <a:rPr kumimoji="1" lang="ja-JP" altLang="en" sz="1000">
                <a:latin typeface="Meiryo" panose="020B0604030504040204" pitchFamily="34" charset="-128"/>
                <a:ea typeface="Meiryo" panose="020B0604030504040204" pitchFamily="34" charset="-128"/>
              </a:rPr>
              <a:t>「</a:t>
            </a:r>
            <a:r>
              <a:rPr kumimoji="1" lang="en" altLang="ja-JP" sz="1000" dirty="0"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後払い」はコンビニ・銀行・郵便局・スマホ決済で後から支払える後払い決済サービスです。</a:t>
            </a:r>
          </a:p>
          <a:p>
            <a:pPr>
              <a:lnSpc>
                <a:spcPts val="1620"/>
              </a:lnSpc>
            </a:pP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ご利用商品の内容は請求書の明細に記載がございます。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5EF693-26B9-184D-A5CB-89B6B5912F3F}"/>
              </a:ext>
            </a:extLst>
          </p:cNvPr>
          <p:cNvSpPr txBox="1"/>
          <p:nvPr/>
        </p:nvSpPr>
        <p:spPr>
          <a:xfrm>
            <a:off x="706517" y="5311132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支払期限 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C50DA6-9B30-A049-A5A1-DF8CBF0CE97E}"/>
              </a:ext>
            </a:extLst>
          </p:cNvPr>
          <p:cNvSpPr txBox="1"/>
          <p:nvPr/>
        </p:nvSpPr>
        <p:spPr>
          <a:xfrm>
            <a:off x="1301685" y="5311132"/>
            <a:ext cx="2653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請求書発行から</a:t>
            </a:r>
            <a:r>
              <a:rPr kumimoji="1" lang="en-US" altLang="ja-JP" sz="1000" dirty="0">
                <a:latin typeface="Meiryo" panose="020B0604030504040204" pitchFamily="34" charset="-128"/>
                <a:ea typeface="Meiryo" panose="020B0604030504040204" pitchFamily="34" charset="-128"/>
              </a:rPr>
              <a:t>14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日以内にお支払ください</a:t>
            </a:r>
          </a:p>
        </p:txBody>
      </p:sp>
      <p:pic>
        <p:nvPicPr>
          <p:cNvPr id="3" name="図 2" descr="アイコン&#10;&#10;自動的に生成された説明">
            <a:extLst>
              <a:ext uri="{FF2B5EF4-FFF2-40B4-BE49-F238E27FC236}">
                <a16:creationId xmlns:a16="http://schemas.microsoft.com/office/drawing/2014/main" id="{01E82054-AE0C-2E4E-BCB8-EC863A3FC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750" y="859647"/>
            <a:ext cx="2595342" cy="616394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AF218C-EC41-C44A-94CB-0DF187958D13}"/>
              </a:ext>
            </a:extLst>
          </p:cNvPr>
          <p:cNvSpPr txBox="1"/>
          <p:nvPr/>
        </p:nvSpPr>
        <p:spPr>
          <a:xfrm>
            <a:off x="807291" y="2388881"/>
            <a:ext cx="5936409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20"/>
              </a:lnSpc>
            </a:pPr>
            <a:r>
              <a:rPr kumimoji="1" lang="ja-JP" altLang="en-US" sz="1400" b="1">
                <a:solidFill>
                  <a:srgbClr val="E4007F"/>
                </a:solidFill>
                <a:highlight>
                  <a:srgbClr val="FFFF00"/>
                </a:highlight>
                <a:latin typeface="Meiryo" panose="020B0604030504040204" pitchFamily="34" charset="-128"/>
                <a:ea typeface="Meiryo" panose="020B0604030504040204" pitchFamily="34" charset="-128"/>
              </a:rPr>
              <a:t>商品と一緒</a:t>
            </a:r>
            <a:r>
              <a:rPr kumimoji="1" lang="ja-JP" altLang="en-US" sz="14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に請求書をお届けいたします。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3CF2996-D2FD-6540-B571-BEBAA3F3CAD7}"/>
              </a:ext>
            </a:extLst>
          </p:cNvPr>
          <p:cNvSpPr txBox="1"/>
          <p:nvPr/>
        </p:nvSpPr>
        <p:spPr>
          <a:xfrm>
            <a:off x="3954975" y="5344952"/>
            <a:ext cx="162095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分割でのお支払いはできません。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1D12B272-2A60-CF4B-AEC3-07A709B28C94}"/>
              </a:ext>
            </a:extLst>
          </p:cNvPr>
          <p:cNvCxnSpPr/>
          <p:nvPr/>
        </p:nvCxnSpPr>
        <p:spPr>
          <a:xfrm>
            <a:off x="743415" y="5557353"/>
            <a:ext cx="605882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60E1F76-F2C8-6642-90F3-BFEEEA47D359}"/>
              </a:ext>
            </a:extLst>
          </p:cNvPr>
          <p:cNvSpPr txBox="1"/>
          <p:nvPr/>
        </p:nvSpPr>
        <p:spPr>
          <a:xfrm>
            <a:off x="706517" y="5687633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支払い手数料：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612DCA8-AAAB-1F4E-A739-C0A649CCC97E}"/>
              </a:ext>
            </a:extLst>
          </p:cNvPr>
          <p:cNvSpPr txBox="1"/>
          <p:nvPr/>
        </p:nvSpPr>
        <p:spPr>
          <a:xfrm>
            <a:off x="1480911" y="5687633"/>
            <a:ext cx="36471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お支払い方法により、支払い手数料がかかる場合があります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061E38A-DFE8-434B-B448-C5C589B13685}"/>
              </a:ext>
            </a:extLst>
          </p:cNvPr>
          <p:cNvSpPr txBox="1"/>
          <p:nvPr/>
        </p:nvSpPr>
        <p:spPr>
          <a:xfrm>
            <a:off x="743415" y="5918788"/>
            <a:ext cx="6058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コンビニ・郵便局の場合、お支払い手数料は無料です。</a:t>
            </a:r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銀行でお支払いの場合、振込手数料がかかる場合があります。また、本人確認が必要となる場合があります。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01D07C7-456E-A94E-A3F5-1C8F25DA3E73}"/>
              </a:ext>
            </a:extLst>
          </p:cNvPr>
          <p:cNvCxnSpPr/>
          <p:nvPr/>
        </p:nvCxnSpPr>
        <p:spPr>
          <a:xfrm>
            <a:off x="743415" y="6285777"/>
            <a:ext cx="605882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6453629-8456-934C-87B7-137ECB754303}"/>
              </a:ext>
            </a:extLst>
          </p:cNvPr>
          <p:cNvSpPr txBox="1"/>
          <p:nvPr/>
        </p:nvSpPr>
        <p:spPr>
          <a:xfrm>
            <a:off x="706517" y="6351791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後払い手数料 ：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FC83C8E-7CDA-1C45-B48C-89CA16CD6DF9}"/>
              </a:ext>
            </a:extLst>
          </p:cNvPr>
          <p:cNvSpPr txBox="1"/>
          <p:nvPr/>
        </p:nvSpPr>
        <p:spPr>
          <a:xfrm>
            <a:off x="1480911" y="6351791"/>
            <a:ext cx="10374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xxx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円（税込）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A03ABA3-C954-5442-AF25-4D1FAC180385}"/>
              </a:ext>
            </a:extLst>
          </p:cNvPr>
          <p:cNvSpPr txBox="1"/>
          <p:nvPr/>
        </p:nvSpPr>
        <p:spPr>
          <a:xfrm>
            <a:off x="3536085" y="7054750"/>
            <a:ext cx="18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ご利用の流れ</a:t>
            </a:r>
          </a:p>
        </p:txBody>
      </p:sp>
      <p:pic>
        <p:nvPicPr>
          <p:cNvPr id="34" name="図 33" descr="アイコン&#10;&#10;自動的に生成された説明">
            <a:extLst>
              <a:ext uri="{FF2B5EF4-FFF2-40B4-BE49-F238E27FC236}">
                <a16:creationId xmlns:a16="http://schemas.microsoft.com/office/drawing/2014/main" id="{5890FDBB-07E1-BE4E-A4A8-884EECF05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70" y="7008889"/>
            <a:ext cx="1648926" cy="391620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1352044-4A18-1949-8FD3-C8842BD46D9C}"/>
              </a:ext>
            </a:extLst>
          </p:cNvPr>
          <p:cNvSpPr txBox="1"/>
          <p:nvPr/>
        </p:nvSpPr>
        <p:spPr>
          <a:xfrm>
            <a:off x="617034" y="8218805"/>
            <a:ext cx="186597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サービス会社が、利用者様のご自宅に商品をお届けします。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B4B3561-A457-4F4B-BF13-8C5807E54B7D}"/>
              </a:ext>
            </a:extLst>
          </p:cNvPr>
          <p:cNvSpPr txBox="1"/>
          <p:nvPr/>
        </p:nvSpPr>
        <p:spPr>
          <a:xfrm>
            <a:off x="2832563" y="8218805"/>
            <a:ext cx="186597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請求書は、商品と一緒にお届けします。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266FA38-3FD3-D446-9E07-7965133154D4}"/>
              </a:ext>
            </a:extLst>
          </p:cNvPr>
          <p:cNvSpPr txBox="1"/>
          <p:nvPr/>
        </p:nvSpPr>
        <p:spPr>
          <a:xfrm>
            <a:off x="5062654" y="8218805"/>
            <a:ext cx="186597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請求書が届きましたら、お近くのコンビニ・郵便局・銀行・スマホ決済でお支払いいただけます。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5478DAA-83E6-5A44-8096-764C2D7D7342}"/>
              </a:ext>
            </a:extLst>
          </p:cNvPr>
          <p:cNvSpPr txBox="1"/>
          <p:nvPr/>
        </p:nvSpPr>
        <p:spPr>
          <a:xfrm>
            <a:off x="617034" y="9652001"/>
            <a:ext cx="5129561" cy="24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" altLang="ja-JP" sz="12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後払いのお困りごとは「よくある質問」でご確認いただけます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D04D66C-0BC8-4542-B469-1E56D373B0DC}"/>
              </a:ext>
            </a:extLst>
          </p:cNvPr>
          <p:cNvSpPr txBox="1"/>
          <p:nvPr/>
        </p:nvSpPr>
        <p:spPr>
          <a:xfrm>
            <a:off x="624469" y="9837986"/>
            <a:ext cx="3635298" cy="24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解決できない場合は下記「</a:t>
            </a:r>
            <a:r>
              <a:rPr kumimoji="1" lang="en" altLang="ja-JP" sz="8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8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サポートデスク」までお問い合わせください。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4EA9721F-8D70-D94B-9C4D-B59F9B94D119}"/>
              </a:ext>
            </a:extLst>
          </p:cNvPr>
          <p:cNvSpPr txBox="1"/>
          <p:nvPr/>
        </p:nvSpPr>
        <p:spPr>
          <a:xfrm>
            <a:off x="624469" y="10109661"/>
            <a:ext cx="2208094" cy="259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16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0570-077-015</a:t>
            </a:r>
            <a:endParaRPr kumimoji="1" lang="ja-JP" altLang="en-US" sz="1600" b="1">
              <a:solidFill>
                <a:schemeClr val="bg2">
                  <a:lumMod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864C029-CA28-B540-B48B-13C935E2906A}"/>
              </a:ext>
            </a:extLst>
          </p:cNvPr>
          <p:cNvSpPr txBox="1"/>
          <p:nvPr/>
        </p:nvSpPr>
        <p:spPr>
          <a:xfrm>
            <a:off x="2326151" y="10076775"/>
            <a:ext cx="2082298" cy="22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※9:00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～</a:t>
            </a: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18:00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（土日祝日除く</a:t>
            </a: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通話料金お客様負担）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9AFFF9-E341-8341-9FD3-353F077F4703}"/>
              </a:ext>
            </a:extLst>
          </p:cNvPr>
          <p:cNvSpPr txBox="1"/>
          <p:nvPr/>
        </p:nvSpPr>
        <p:spPr>
          <a:xfrm>
            <a:off x="550128" y="10274451"/>
            <a:ext cx="3635298" cy="24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8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【</a:t>
            </a:r>
            <a:r>
              <a:rPr kumimoji="1" lang="ja-JP" altLang="en-US" sz="8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発行元</a:t>
            </a:r>
            <a:r>
              <a:rPr kumimoji="1" lang="en-US" altLang="ja-JP" sz="8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】</a:t>
            </a:r>
            <a:r>
              <a:rPr kumimoji="1" lang="ja-JP" altLang="en-US" sz="8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株式会社ネットプロテクションズ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0B6313F-1E48-D240-B45D-1B82CD54D183}"/>
              </a:ext>
            </a:extLst>
          </p:cNvPr>
          <p:cNvSpPr txBox="1"/>
          <p:nvPr/>
        </p:nvSpPr>
        <p:spPr>
          <a:xfrm>
            <a:off x="4269453" y="10308969"/>
            <a:ext cx="21852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右の二次元コードからいつでもすぐにご覧いただけます</a:t>
            </a:r>
            <a:endParaRPr kumimoji="1" lang="ja-JP" altLang="en-US" sz="6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F2A5A4-3FF1-C78A-0F64-1ABA24125889}"/>
              </a:ext>
            </a:extLst>
          </p:cNvPr>
          <p:cNvSpPr txBox="1"/>
          <p:nvPr/>
        </p:nvSpPr>
        <p:spPr>
          <a:xfrm>
            <a:off x="523569" y="8879885"/>
            <a:ext cx="5816775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後払いのご注文には、株式会社ネットプロテクションズの後払いサービスが適用され、同社へ代金債権を譲渡します。右の⼆次元コードから 「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後払い利用規約及び同社のプライバシーポリシー」を確認の上、これに同意して後払いサービスをご選択ください。（詳細︓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https://np-</a:t>
            </a:r>
            <a:r>
              <a:rPr kumimoji="1" lang="en" altLang="ja-JP" sz="600" dirty="0" err="1">
                <a:latin typeface="Meiryo" panose="020B0604030504040204" pitchFamily="34" charset="-128"/>
                <a:ea typeface="Meiryo" panose="020B0604030504040204" pitchFamily="34" charset="-128"/>
              </a:rPr>
              <a:t>atobarai.jp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" sz="600">
                <a:latin typeface="Meiryo" panose="020B0604030504040204" pitchFamily="34" charset="-128"/>
                <a:ea typeface="Meiryo" panose="020B0604030504040204" pitchFamily="34" charset="-128"/>
              </a:rPr>
              <a:t>）</a:t>
            </a:r>
            <a:endParaRPr kumimoji="1" lang="en-US" altLang="ja-JP" sz="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お⽀払い期⽇を過ぎてもお⽀払の確認ができない場合、⼿数料が加算される場合がございます。金額が</a:t>
            </a:r>
            <a:r>
              <a:rPr kumimoji="1" lang="en-US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30</a:t>
            </a: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万円を超える場合、お支払は銀行振込のみとなります。</a:t>
            </a:r>
            <a:endParaRPr kumimoji="1" lang="en-US" altLang="ja-JP" sz="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ご利用者が未成年の場合、法定代理人の利用同意を得てご利用ください。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955178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356</Words>
  <Application>Microsoft Macintosh PowerPoint</Application>
  <PresentationFormat>ユーザー設定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フリー記入版_通販向け_請求書同梱</dc:title>
  <dc:subject/>
  <dc:creator/>
  <cp:keywords/>
  <dc:description/>
  <cp:lastModifiedBy>牧野 弥生</cp:lastModifiedBy>
  <cp:revision>26</cp:revision>
  <dcterms:created xsi:type="dcterms:W3CDTF">2021-08-05T02:06:20Z</dcterms:created>
  <dcterms:modified xsi:type="dcterms:W3CDTF">2025-09-26T06:31:18Z</dcterms:modified>
  <cp:category/>
</cp:coreProperties>
</file>